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3" r:id="rId14"/>
    <p:sldId id="272" r:id="rId15"/>
    <p:sldId id="276" r:id="rId16"/>
    <p:sldId id="268" r:id="rId17"/>
    <p:sldId id="270" r:id="rId18"/>
    <p:sldId id="277" r:id="rId19"/>
    <p:sldId id="275" r:id="rId20"/>
    <p:sldId id="27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72"/>
    <p:restoredTop sz="94651"/>
  </p:normalViewPr>
  <p:slideViewPr>
    <p:cSldViewPr snapToGrid="0" snapToObjects="1">
      <p:cViewPr>
        <p:scale>
          <a:sx n="134" d="100"/>
          <a:sy n="134" d="100"/>
        </p:scale>
        <p:origin x="79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png>
</file>

<file path=ppt/media/image12.tiff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B20922-8F33-D946-929A-8DC28059AAE2}" type="datetimeFigureOut">
              <a:rPr lang="en-US" smtClean="0"/>
              <a:t>10/19/16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386B59-608C-AF40-8BF1-CE2C8831C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73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Glucose is </a:t>
            </a:r>
            <a:r>
              <a:rPr lang="en-US" dirty="0" err="1" smtClean="0"/>
              <a:t>biofringe</a:t>
            </a:r>
            <a:r>
              <a:rPr lang="en-US" baseline="0" dirty="0" smtClean="0"/>
              <a:t> material. Different </a:t>
            </a:r>
            <a:r>
              <a:rPr lang="en-US" baseline="0" dirty="0" err="1" smtClean="0"/>
              <a:t>regraftive</a:t>
            </a:r>
            <a:r>
              <a:rPr lang="en-US" baseline="0" dirty="0" smtClean="0"/>
              <a:t> index for both polarizations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386B59-608C-AF40-8BF1-CE2C8831CEB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458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 smtClean="0"/>
              <a:t>Non-contact Detection of Glucose Concentration </a:t>
            </a:r>
            <a:r>
              <a:rPr lang="mr-IN" sz="5400" dirty="0" smtClean="0"/>
              <a:t>–</a:t>
            </a:r>
            <a:r>
              <a:rPr lang="en-US" sz="5400" dirty="0" smtClean="0"/>
              <a:t> Monte Carlo Simulation 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R. Davis, M. Xu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230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2583" r="5408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2900" dirty="0" err="1"/>
              <a:t>CNoga</a:t>
            </a:r>
            <a:r>
              <a:rPr lang="en-US" sz="2900" dirty="0"/>
              <a:t> Medical Ltd </a:t>
            </a:r>
            <a:r>
              <a:rPr lang="mr-IN" sz="2900" dirty="0"/>
              <a:t>–</a:t>
            </a:r>
            <a:r>
              <a:rPr lang="en-US" sz="2900" dirty="0"/>
              <a:t> Como Glucometer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669" y="2438400"/>
            <a:ext cx="3330328" cy="3809999"/>
          </a:xfrm>
        </p:spPr>
        <p:txBody>
          <a:bodyPr>
            <a:normAutofit/>
          </a:bodyPr>
          <a:lstStyle/>
          <a:p>
            <a:r>
              <a:rPr lang="en-US" dirty="0"/>
              <a:t>Four LED’s  with range of 650 </a:t>
            </a:r>
            <a:r>
              <a:rPr lang="mr-IN" dirty="0"/>
              <a:t>–</a:t>
            </a:r>
            <a:r>
              <a:rPr lang="en-US" dirty="0"/>
              <a:t> 1150 nm </a:t>
            </a:r>
          </a:p>
          <a:p>
            <a:r>
              <a:rPr lang="en-US" dirty="0"/>
              <a:t>Due to absorption when light passes the fingertip the spectrum detected also changes</a:t>
            </a:r>
          </a:p>
          <a:p>
            <a:r>
              <a:rPr lang="en-US" dirty="0"/>
              <a:t>Analyzes signal and extracts bio </a:t>
            </a:r>
            <a:r>
              <a:rPr lang="en-US" dirty="0" err="1"/>
              <a:t>parameteres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607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Oculir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Infrared laser pointed at the sclera (the white structure of the eye)</a:t>
            </a:r>
          </a:p>
          <a:p>
            <a:r>
              <a:rPr lang="en-US" dirty="0"/>
              <a:t>The laser beam is reflected from membranes and vessels inside the eye ball back to the detector</a:t>
            </a:r>
            <a:r>
              <a:rPr lang="en-US" dirty="0" smtClean="0"/>
              <a:t>.</a:t>
            </a:r>
          </a:p>
          <a:p>
            <a:r>
              <a:rPr lang="en-US" dirty="0" smtClean="0"/>
              <a:t>Glucose </a:t>
            </a:r>
            <a:r>
              <a:rPr lang="en-US" dirty="0"/>
              <a:t>has a high absorption rate of mid infrared radiation. </a:t>
            </a:r>
            <a:endParaRPr lang="en-US" dirty="0" smtClean="0"/>
          </a:p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light reflected back to the device is proportional to the glucose concentration in the blood</a:t>
            </a:r>
          </a:p>
        </p:txBody>
      </p:sp>
    </p:spTree>
    <p:extLst>
      <p:ext uri="{BB962C8B-B14F-4D97-AF65-F5344CB8AC3E}">
        <p14:creationId xmlns:p14="http://schemas.microsoft.com/office/powerpoint/2010/main" val="155371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Integrity Applications Ltd.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Real Time Technologies:</a:t>
            </a:r>
          </a:p>
          <a:p>
            <a:pPr lvl="1"/>
            <a:r>
              <a:rPr lang="en-US" dirty="0" smtClean="0"/>
              <a:t>Ultrasonic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lectromagnetic</a:t>
            </a:r>
          </a:p>
          <a:p>
            <a:pPr lvl="1"/>
            <a:r>
              <a:rPr lang="en-US" dirty="0" smtClean="0"/>
              <a:t>Thermal </a:t>
            </a:r>
          </a:p>
          <a:p>
            <a:r>
              <a:rPr lang="en-US" dirty="0" smtClean="0"/>
              <a:t>Each </a:t>
            </a:r>
            <a:r>
              <a:rPr lang="en-US" dirty="0"/>
              <a:t>technology measures different bio-parameters that change according to the change in glucose concentration</a:t>
            </a:r>
          </a:p>
        </p:txBody>
      </p:sp>
    </p:spTree>
    <p:extLst>
      <p:ext uri="{BB962C8B-B14F-4D97-AF65-F5344CB8AC3E}">
        <p14:creationId xmlns:p14="http://schemas.microsoft.com/office/powerpoint/2010/main" val="204268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Main Optical Methods for Detecting Glucose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Absorption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Scattering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Polarization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927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4411" y="0"/>
            <a:ext cx="609800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571500"/>
            <a:ext cx="4259255" cy="2683330"/>
          </a:xfrm>
          <a:prstGeom prst="rect">
            <a:avLst/>
          </a:prstGeom>
          <a:effectLst/>
        </p:spPr>
      </p:pic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432" y="3526971"/>
            <a:ext cx="2721427" cy="2721427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2" y="452718"/>
            <a:ext cx="4165580" cy="140053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Polarization Effect </a:t>
            </a:r>
            <a:r>
              <a:rPr lang="mr-IN" sz="3600" dirty="0"/>
              <a:t>–</a:t>
            </a:r>
            <a:r>
              <a:rPr lang="en-US" sz="3600" dirty="0"/>
              <a:t> Speckle Based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3" y="2052918"/>
            <a:ext cx="4165146" cy="4195481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Optical sensor based on the magneto optic effect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Uses the rotation of polarized light which passes through the medium subject to a magnetic field 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The linear polarization will rotate because of the Faraday </a:t>
            </a:r>
            <a:r>
              <a:rPr lang="en-US" dirty="0" smtClean="0"/>
              <a:t>Effect due to Glucose</a:t>
            </a:r>
          </a:p>
          <a:p>
            <a:pPr lvl="1">
              <a:lnSpc>
                <a:spcPct val="90000"/>
              </a:lnSpc>
            </a:pPr>
            <a:endParaRPr lang="en-US" dirty="0" smtClean="0"/>
          </a:p>
          <a:p>
            <a:pPr lvl="1">
              <a:lnSpc>
                <a:spcPct val="90000"/>
              </a:lnSpc>
            </a:pPr>
            <a:r>
              <a:rPr lang="en-US" dirty="0" smtClean="0"/>
              <a:t>The Speckle field of the backscatter light changes</a:t>
            </a:r>
            <a:endParaRPr lang="en-US" dirty="0"/>
          </a:p>
          <a:p>
            <a:pPr lvl="1"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60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2110068"/>
            <a:ext cx="8946541" cy="4195481"/>
          </a:xfrm>
        </p:spPr>
        <p:txBody>
          <a:bodyPr/>
          <a:lstStyle/>
          <a:p>
            <a:r>
              <a:rPr lang="en-US" dirty="0" smtClean="0"/>
              <a:t>Although the polarization effect is small its clean. Therefore we would like to investigate quantifying it.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9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Monte Carlo Simulation?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</a:t>
            </a:r>
            <a:r>
              <a:rPr lang="en-US" dirty="0" smtClean="0"/>
              <a:t>omputerized </a:t>
            </a:r>
            <a:r>
              <a:rPr lang="en-US" dirty="0"/>
              <a:t>mathematical technique that allows people to account for risk </a:t>
            </a:r>
            <a:r>
              <a:rPr lang="en-US" dirty="0" smtClean="0"/>
              <a:t>in:</a:t>
            </a:r>
          </a:p>
          <a:p>
            <a:pPr lvl="1"/>
            <a:r>
              <a:rPr lang="en-US" dirty="0"/>
              <a:t>Q</a:t>
            </a:r>
            <a:r>
              <a:rPr lang="en-US" dirty="0" smtClean="0"/>
              <a:t>uantitative analysis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ecision making</a:t>
            </a:r>
          </a:p>
          <a:p>
            <a:r>
              <a:rPr lang="en-US" dirty="0" smtClean="0"/>
              <a:t>Able to change variables to better simulate situations and how they occur based on variable change</a:t>
            </a:r>
          </a:p>
          <a:p>
            <a:r>
              <a:rPr lang="en-US" dirty="0" smtClean="0"/>
              <a:t>First used during the production of the atom bomb </a:t>
            </a:r>
            <a:r>
              <a:rPr lang="mr-IN" dirty="0" smtClean="0"/>
              <a:t>–</a:t>
            </a:r>
            <a:r>
              <a:rPr lang="en-US" dirty="0" smtClean="0"/>
              <a:t> named after the city Monte Carlo in Monaco. </a:t>
            </a:r>
            <a:endParaRPr lang="en-US" dirty="0"/>
          </a:p>
          <a:p>
            <a:r>
              <a:rPr lang="en-US" dirty="0"/>
              <a:t>Used in fields such as:</a:t>
            </a:r>
          </a:p>
          <a:p>
            <a:pPr lvl="1"/>
            <a:r>
              <a:rPr lang="en-US" dirty="0"/>
              <a:t>Business </a:t>
            </a:r>
          </a:p>
          <a:p>
            <a:pPr lvl="1"/>
            <a:r>
              <a:rPr lang="en-US" dirty="0"/>
              <a:t>Science </a:t>
            </a:r>
          </a:p>
          <a:p>
            <a:pPr lvl="1"/>
            <a:r>
              <a:rPr lang="en-US" dirty="0"/>
              <a:t>Mathematics </a:t>
            </a:r>
          </a:p>
          <a:p>
            <a:pPr lvl="1"/>
            <a:r>
              <a:rPr lang="en-US" dirty="0"/>
              <a:t>Engineering </a:t>
            </a:r>
          </a:p>
        </p:txBody>
      </p:sp>
    </p:spTree>
    <p:extLst>
      <p:ext uri="{BB962C8B-B14F-4D97-AF65-F5344CB8AC3E}">
        <p14:creationId xmlns:p14="http://schemas.microsoft.com/office/powerpoint/2010/main" val="59252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Monte Carlo Simulation Optical Detection of Glucose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118" y="1622095"/>
            <a:ext cx="8946541" cy="5235905"/>
          </a:xfrm>
        </p:spPr>
        <p:txBody>
          <a:bodyPr>
            <a:normAutofit/>
          </a:bodyPr>
          <a:lstStyle/>
          <a:p>
            <a:endParaRPr lang="en-US" sz="1600" dirty="0" smtClean="0"/>
          </a:p>
          <a:p>
            <a:r>
              <a:rPr lang="en-US" sz="1600" dirty="0" smtClean="0"/>
              <a:t>Trace photons ( Electric field and the propagation direction) by Monte Carlo Approach</a:t>
            </a:r>
            <a:endParaRPr lang="en-US" sz="1600" dirty="0" smtClean="0"/>
          </a:p>
          <a:p>
            <a:endParaRPr lang="en-US" sz="1600" dirty="0" smtClean="0"/>
          </a:p>
          <a:p>
            <a:endParaRPr lang="en-US" dirty="0" smtClean="0"/>
          </a:p>
          <a:p>
            <a:pPr lvl="2"/>
            <a:endParaRPr lang="en-US" b="0" dirty="0" smtClean="0"/>
          </a:p>
          <a:p>
            <a:pPr lvl="1"/>
            <a:endParaRPr lang="en-US" b="0" dirty="0" smtClean="0"/>
          </a:p>
          <a:p>
            <a:endParaRPr lang="en-US" dirty="0"/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310060" y="4960368"/>
            <a:ext cx="1708577" cy="850120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headEnd w="lg" len="lg"/>
            <a:tailEnd type="stealth" w="lg" len="lg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5457650" y="3828457"/>
            <a:ext cx="5565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878824" y="4082020"/>
            <a:ext cx="5565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</a:t>
            </a:r>
          </a:p>
        </p:txBody>
      </p:sp>
      <p:sp>
        <p:nvSpPr>
          <p:cNvPr id="41" name="Rectangle 40"/>
          <p:cNvSpPr/>
          <p:nvPr/>
        </p:nvSpPr>
        <p:spPr>
          <a:xfrm>
            <a:off x="7868084" y="3058130"/>
            <a:ext cx="5565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</a:t>
            </a:r>
            <a:endParaRPr lang="en-US" sz="5400" b="0" cap="none" spc="0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 flipV="1">
            <a:off x="3487826" y="4240047"/>
            <a:ext cx="381612" cy="10343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5973145" y="3701064"/>
            <a:ext cx="600959" cy="9309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8614690" y="3213325"/>
            <a:ext cx="3548" cy="7927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>
            <a:off x="2070221" y="4655344"/>
            <a:ext cx="485775" cy="461962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4892564" y="5498709"/>
            <a:ext cx="485775" cy="461962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7192267" y="3876635"/>
            <a:ext cx="485775" cy="461962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2555996" y="4960368"/>
            <a:ext cx="2359705" cy="804305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headEnd w="lg" len="lg"/>
            <a:tailEnd type="stealth" w="lg" len="lg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V="1">
            <a:off x="5273486" y="4222548"/>
            <a:ext cx="1942946" cy="1305373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headEnd w="lg" len="lg"/>
            <a:tailEnd type="stealth" w="lg" len="lg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7699581" y="4022834"/>
            <a:ext cx="2032165" cy="59186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headEnd w="lg" len="lg"/>
            <a:tailEnd type="stealth" w="lg" len="lg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717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012" y="1914525"/>
            <a:ext cx="4504166" cy="3444362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/>
              <p:cNvSpPr/>
              <p:nvPr/>
            </p:nvSpPr>
            <p:spPr>
              <a:xfrm>
                <a:off x="2487095" y="5563285"/>
                <a:ext cx="6096000" cy="800219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ctr"/>
                <a:r>
                  <a:rPr lang="en-US" dirty="0"/>
                  <a:t>The foundation for the detection:</a:t>
                </a:r>
              </a:p>
              <a:p>
                <a:pPr lvl="1"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charset="0"/>
                        </a:rPr>
                        <m:t>𝜃</m:t>
                      </m:r>
                      <m:r>
                        <a:rPr lang="en-US" sz="2800" i="1">
                          <a:latin typeface="Cambria Math" charset="0"/>
                        </a:rPr>
                        <m:t>= 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𝜗</m:t>
                      </m:r>
                      <m:r>
                        <a:rPr lang="en-US" sz="2800" i="1">
                          <a:latin typeface="Cambria Math" charset="0"/>
                          <a:ea typeface="Cambria Math" charset="0"/>
                          <a:cs typeface="Cambria Math" charset="0"/>
                        </a:rPr>
                        <m:t>𝐵𝐿</m:t>
                      </m:r>
                    </m:oMath>
                  </m:oMathPara>
                </a14:m>
                <a:endParaRPr lang="en-US" sz="2800" dirty="0">
                  <a:ea typeface="Cambria Math" charset="0"/>
                  <a:cs typeface="Cambria Math" charset="0"/>
                </a:endParaRPr>
              </a:p>
            </p:txBody>
          </p:sp>
        </mc:Choice>
        <mc:Fallback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7095" y="5563285"/>
                <a:ext cx="6096000" cy="800219"/>
              </a:xfrm>
              <a:prstGeom prst="rect">
                <a:avLst/>
              </a:prstGeom>
              <a:blipFill rotWithShape="0">
                <a:blip r:embed="rId3"/>
                <a:stretch>
                  <a:fillRect t="-4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Content Placeholder 2"/>
          <p:cNvSpPr txBox="1">
            <a:spLocks/>
          </p:cNvSpPr>
          <p:nvPr/>
        </p:nvSpPr>
        <p:spPr>
          <a:xfrm>
            <a:off x="1061824" y="754636"/>
            <a:ext cx="8946541" cy="52359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sz="1600" dirty="0" smtClean="0"/>
          </a:p>
          <a:p>
            <a:r>
              <a:rPr lang="en-US" dirty="0" smtClean="0"/>
              <a:t>Incorporating </a:t>
            </a:r>
            <a:r>
              <a:rPr lang="en-US" dirty="0"/>
              <a:t>Faraday Rotation by Glucose</a:t>
            </a:r>
            <a:endParaRPr lang="en-US" dirty="0">
              <a:ea typeface="Cambria Math" charset="0"/>
              <a:cs typeface="Cambria Math" charset="0"/>
            </a:endParaRPr>
          </a:p>
          <a:p>
            <a:endParaRPr lang="en-US" sz="1600" dirty="0" smtClean="0"/>
          </a:p>
          <a:p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3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Verdet</a:t>
            </a:r>
            <a:r>
              <a:rPr lang="en-US" dirty="0" smtClean="0"/>
              <a:t> Constant and its Importance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 smtClean="0"/>
                  <a:t>The foundation for the detection: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𝜃</m:t>
                    </m:r>
                    <m:r>
                      <a:rPr lang="en-US" i="1">
                        <a:latin typeface="Cambria Math" charset="0"/>
                      </a:rPr>
                      <m:t>= 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𝜗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𝐵𝐿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Optical constant that describes the strength of the Faraday effect for a particular material </a:t>
                </a:r>
              </a:p>
              <a:p>
                <a:r>
                  <a:rPr lang="en-US" dirty="0"/>
                  <a:t>The </a:t>
                </a:r>
                <a:r>
                  <a:rPr lang="en-US" dirty="0" err="1"/>
                  <a:t>Verdet</a:t>
                </a:r>
                <a:r>
                  <a:rPr lang="en-US" dirty="0"/>
                  <a:t> constant for most materials is extremely small and is </a:t>
                </a:r>
                <a:r>
                  <a:rPr lang="en-US" dirty="0" smtClean="0"/>
                  <a:t>wavelength</a:t>
                </a:r>
                <a:r>
                  <a:rPr lang="en-US" dirty="0"/>
                  <a:t> </a:t>
                </a:r>
                <a:r>
                  <a:rPr lang="en-US" dirty="0" smtClean="0"/>
                  <a:t>dependent</a:t>
                </a:r>
              </a:p>
              <a:p>
                <a:r>
                  <a:rPr lang="en-US" dirty="0"/>
                  <a:t>The Faraday effect is </a:t>
                </a:r>
                <a:r>
                  <a:rPr lang="en-US" dirty="0" smtClean="0"/>
                  <a:t>chromatic and quite influenced by the wavelength </a:t>
                </a:r>
                <a:endParaRPr lang="en-US" dirty="0" smtClean="0"/>
              </a:p>
              <a:p>
                <a:r>
                  <a:rPr lang="en-US" dirty="0"/>
                  <a:t>For </a:t>
                </a:r>
                <a:r>
                  <a:rPr lang="en-US" dirty="0"/>
                  <a:t>our use: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𝜗</m:t>
                    </m:r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=3.94</m:t>
                    </m:r>
                    <m:f>
                      <m:fPr>
                        <m:ctrlP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𝑟𝑎𝑑</m:t>
                        </m:r>
                      </m:num>
                      <m:den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𝑇𝑒𝑠𝑙𝑎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 ∗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𝑚</m:t>
                        </m:r>
                      </m:den>
                    </m:f>
                  </m:oMath>
                </a14:m>
                <a:r>
                  <a:rPr lang="en-US" dirty="0"/>
                  <a:t> </a:t>
                </a:r>
                <a:endParaRPr lang="en-US" dirty="0"/>
              </a:p>
              <a:p>
                <a:endParaRPr lang="en-US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341" t="-872" b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8250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3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92" y="1914354"/>
            <a:ext cx="5449889" cy="3029288"/>
          </a:xfrm>
          <a:prstGeom prst="rect">
            <a:avLst/>
          </a:prstGeom>
          <a:effectLst/>
        </p:spPr>
      </p:pic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sz="1500" dirty="0"/>
              <a:t>Glucose is an important molecule to metabolism: it is the primary way of transport of carbohydrates as well as important fuel in cells. </a:t>
            </a:r>
          </a:p>
          <a:p>
            <a:pPr>
              <a:lnSpc>
                <a:spcPct val="80000"/>
              </a:lnSpc>
            </a:pPr>
            <a:endParaRPr lang="en-US" sz="1500" dirty="0"/>
          </a:p>
          <a:p>
            <a:pPr>
              <a:lnSpc>
                <a:spcPct val="80000"/>
              </a:lnSpc>
            </a:pPr>
            <a:r>
              <a:rPr lang="en-US" sz="1500" dirty="0"/>
              <a:t>Diabetes mellitus is a group of diseases in which either:</a:t>
            </a:r>
          </a:p>
          <a:p>
            <a:pPr lvl="1">
              <a:lnSpc>
                <a:spcPct val="80000"/>
              </a:lnSpc>
            </a:pPr>
            <a:r>
              <a:rPr lang="en-US" sz="1500" dirty="0"/>
              <a:t>The person does not produce enough insulin (Type I)</a:t>
            </a:r>
          </a:p>
          <a:p>
            <a:pPr lvl="1">
              <a:lnSpc>
                <a:spcPct val="80000"/>
              </a:lnSpc>
            </a:pPr>
            <a:r>
              <a:rPr lang="en-US" sz="1500" dirty="0"/>
              <a:t>The cells do not respond to insulin that is produced (Type II)</a:t>
            </a:r>
          </a:p>
          <a:p>
            <a:pPr>
              <a:lnSpc>
                <a:spcPct val="80000"/>
              </a:lnSpc>
            </a:pPr>
            <a:r>
              <a:rPr lang="en-US" sz="1500" dirty="0"/>
              <a:t>Diabetes patients have to constantly prick themselves to check their blood sugar levels. </a:t>
            </a:r>
          </a:p>
        </p:txBody>
      </p:sp>
    </p:spTree>
    <p:extLst>
      <p:ext uri="{BB962C8B-B14F-4D97-AF65-F5344CB8AC3E}">
        <p14:creationId xmlns:p14="http://schemas.microsoft.com/office/powerpoint/2010/main" val="1951102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223682"/>
          </a:xfrm>
        </p:spPr>
        <p:txBody>
          <a:bodyPr/>
          <a:lstStyle/>
          <a:p>
            <a:r>
              <a:rPr lang="en-US" dirty="0" smtClean="0"/>
              <a:t>	Goals and 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Within one year of time we would like to:</a:t>
            </a:r>
          </a:p>
          <a:p>
            <a:pPr lvl="1"/>
            <a:r>
              <a:rPr lang="en-US" dirty="0" smtClean="0"/>
              <a:t>1.) </a:t>
            </a:r>
            <a:r>
              <a:rPr lang="en-US" dirty="0" smtClean="0"/>
              <a:t>Write </a:t>
            </a:r>
            <a:r>
              <a:rPr lang="en-US" dirty="0" smtClean="0"/>
              <a:t>the code for the Monte Carlo </a:t>
            </a:r>
            <a:r>
              <a:rPr lang="en-US" dirty="0" smtClean="0"/>
              <a:t>simulation incorporating Faraday rotation effects. Approx. 3 months.</a:t>
            </a:r>
          </a:p>
          <a:p>
            <a:pPr lvl="1"/>
            <a:r>
              <a:rPr lang="en-US" dirty="0" smtClean="0"/>
              <a:t>2</a:t>
            </a:r>
            <a:r>
              <a:rPr lang="en-US" dirty="0" smtClean="0"/>
              <a:t>.)  </a:t>
            </a:r>
            <a:r>
              <a:rPr lang="en-US" dirty="0" smtClean="0"/>
              <a:t>Simulate the detection of Glucose with the Monte Carlo code. </a:t>
            </a:r>
            <a:r>
              <a:rPr lang="en-US" dirty="0" smtClean="0"/>
              <a:t>Approx. </a:t>
            </a:r>
            <a:r>
              <a:rPr lang="en-US" dirty="0" smtClean="0"/>
              <a:t>2 </a:t>
            </a:r>
            <a:r>
              <a:rPr lang="en-US" dirty="0" smtClean="0"/>
              <a:t>month. </a:t>
            </a:r>
          </a:p>
          <a:p>
            <a:pPr lvl="1"/>
            <a:r>
              <a:rPr lang="en-US" dirty="0" smtClean="0"/>
              <a:t>3.) Write Report on the results of the project. Approx. 1 month. </a:t>
            </a:r>
          </a:p>
          <a:p>
            <a:pPr lvl="1"/>
            <a:r>
              <a:rPr lang="en-US" dirty="0" smtClean="0"/>
              <a:t>4.) Time permitting repeat the process through actual experimentation. </a:t>
            </a:r>
            <a:r>
              <a:rPr lang="en-US" dirty="0" smtClean="0"/>
              <a:t>Approx. Time </a:t>
            </a:r>
            <a:r>
              <a:rPr lang="en-US" dirty="0" smtClean="0"/>
              <a:t>permitting. </a:t>
            </a:r>
          </a:p>
        </p:txBody>
      </p:sp>
    </p:spTree>
    <p:extLst>
      <p:ext uri="{BB962C8B-B14F-4D97-AF65-F5344CB8AC3E}">
        <p14:creationId xmlns:p14="http://schemas.microsoft.com/office/powerpoint/2010/main" val="122061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I vs. Type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 I :</a:t>
            </a:r>
          </a:p>
          <a:p>
            <a:pPr lvl="1"/>
            <a:r>
              <a:rPr lang="en-US" dirty="0" smtClean="0"/>
              <a:t>Called the insulin-dependent diabetes mellitus or juvenile diabetes</a:t>
            </a:r>
          </a:p>
          <a:p>
            <a:endParaRPr lang="en-US" dirty="0" smtClean="0"/>
          </a:p>
          <a:p>
            <a:r>
              <a:rPr lang="en-US" dirty="0" smtClean="0"/>
              <a:t>Type II:</a:t>
            </a:r>
          </a:p>
          <a:p>
            <a:pPr lvl="1"/>
            <a:r>
              <a:rPr lang="en-US" dirty="0" smtClean="0"/>
              <a:t>Related more to modern life style or adult diabetes</a:t>
            </a:r>
          </a:p>
          <a:p>
            <a:pPr lvl="1"/>
            <a:r>
              <a:rPr lang="en-US" dirty="0" smtClean="0"/>
              <a:t>Constitutes &gt;95% of all diabetic patients and effects over 25 million people in the US, and over 340 million in the world. </a:t>
            </a:r>
          </a:p>
        </p:txBody>
      </p:sp>
    </p:spTree>
    <p:extLst>
      <p:ext uri="{BB962C8B-B14F-4D97-AF65-F5344CB8AC3E}">
        <p14:creationId xmlns:p14="http://schemas.microsoft.com/office/powerpoint/2010/main" val="112610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924298"/>
            <a:ext cx="12192417" cy="29337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1695" cy="2802467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6384" y="2548281"/>
            <a:ext cx="4882690" cy="3662018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/>
              <a:t>Current Invasive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Have to constantly monitor their glucose levels</a:t>
            </a:r>
          </a:p>
          <a:p>
            <a:r>
              <a:rPr lang="en-US">
                <a:solidFill>
                  <a:schemeClr val="bg1"/>
                </a:solidFill>
              </a:rPr>
              <a:t>Prick finger, drop onto to strip to insert into glucometer</a:t>
            </a:r>
          </a:p>
          <a:p>
            <a:r>
              <a:rPr lang="en-US">
                <a:solidFill>
                  <a:schemeClr val="bg1"/>
                </a:solidFill>
              </a:rPr>
              <a:t>Flux of the reaction creates an electric signal and responds to the electrical strength</a:t>
            </a:r>
          </a:p>
        </p:txBody>
      </p:sp>
    </p:spTree>
    <p:extLst>
      <p:ext uri="{BB962C8B-B14F-4D97-AF65-F5344CB8AC3E}">
        <p14:creationId xmlns:p14="http://schemas.microsoft.com/office/powerpoint/2010/main" val="3003905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Accuracy</a:t>
            </a:r>
          </a:p>
          <a:p>
            <a:endParaRPr lang="en-US" dirty="0"/>
          </a:p>
          <a:p>
            <a:r>
              <a:rPr lang="en-US" dirty="0" smtClean="0"/>
              <a:t>Reliability</a:t>
            </a:r>
          </a:p>
          <a:p>
            <a:endParaRPr lang="en-US" dirty="0" smtClean="0"/>
          </a:p>
          <a:p>
            <a:r>
              <a:rPr lang="en-US" dirty="0" smtClean="0"/>
              <a:t>Ultra-sensitivity </a:t>
            </a:r>
          </a:p>
          <a:p>
            <a:endParaRPr lang="en-US" dirty="0" smtClean="0"/>
          </a:p>
          <a:p>
            <a:r>
              <a:rPr lang="en-US" dirty="0" smtClean="0"/>
              <a:t>Fast Response</a:t>
            </a:r>
          </a:p>
          <a:p>
            <a:endParaRPr lang="en-US" dirty="0"/>
          </a:p>
          <a:p>
            <a:r>
              <a:rPr lang="en-US" dirty="0" smtClean="0"/>
              <a:t>Low Cost Per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39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Solutions:</a:t>
            </a:r>
          </a:p>
          <a:p>
            <a:pPr lvl="1"/>
            <a:r>
              <a:rPr lang="en-US" dirty="0" smtClean="0"/>
              <a:t>Photo-acoustic Spectroscopy </a:t>
            </a:r>
          </a:p>
          <a:p>
            <a:pPr lvl="1"/>
            <a:r>
              <a:rPr lang="en-US" dirty="0" smtClean="0"/>
              <a:t>Optical Coherence Tomography (OCT)</a:t>
            </a:r>
          </a:p>
          <a:p>
            <a:pPr lvl="1"/>
            <a:r>
              <a:rPr lang="en-US" dirty="0" smtClean="0"/>
              <a:t>Scattering</a:t>
            </a:r>
          </a:p>
          <a:p>
            <a:r>
              <a:rPr lang="en-US" dirty="0" smtClean="0"/>
              <a:t>Other Less Successful Solutions: </a:t>
            </a:r>
          </a:p>
          <a:p>
            <a:pPr lvl="1"/>
            <a:r>
              <a:rPr lang="en-US" dirty="0" err="1" smtClean="0"/>
              <a:t>Cnoga</a:t>
            </a:r>
            <a:r>
              <a:rPr lang="en-US" dirty="0" smtClean="0"/>
              <a:t> Medical Ltd.  - Combo Glucometer </a:t>
            </a:r>
          </a:p>
          <a:p>
            <a:pPr lvl="1"/>
            <a:r>
              <a:rPr lang="en-US" dirty="0" err="1" smtClean="0"/>
              <a:t>Oculir</a:t>
            </a:r>
            <a:endParaRPr lang="en-US" dirty="0" smtClean="0"/>
          </a:p>
          <a:p>
            <a:pPr lvl="1"/>
            <a:r>
              <a:rPr lang="en-US" dirty="0" smtClean="0"/>
              <a:t>Integrity Applications Ltd.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4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924298"/>
            <a:ext cx="12192417" cy="29337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1695" cy="2802467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2784689"/>
            <a:ext cx="5451627" cy="3189201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/>
              <a:t>Photo-Acoustic Spectroscopy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Conversion from optical to acoustic energy through a multi-stage conversion using a piezoelectric detector. </a:t>
            </a:r>
          </a:p>
          <a:p>
            <a:r>
              <a:rPr lang="en-US" dirty="0">
                <a:solidFill>
                  <a:schemeClr val="bg1"/>
                </a:solidFill>
              </a:rPr>
              <a:t>Change in photoacoustic pulse was found when concentration was altered. 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Alexander Graham Bell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1880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Discs emitted sound when exposed to sunlight that was rapidly interrupted 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79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924298"/>
            <a:ext cx="12192417" cy="29337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1695" cy="2802467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3043641"/>
            <a:ext cx="5451627" cy="2671297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Optical Coherence Tomography	(OCT)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an interferometer with a light that is aimed at the subject, the light that backscatters from structures within the tissue</a:t>
            </a:r>
          </a:p>
          <a:p>
            <a:r>
              <a:rPr lang="en-US" dirty="0">
                <a:solidFill>
                  <a:schemeClr val="bg1"/>
                </a:solidFill>
              </a:rPr>
              <a:t>Interferes with the light from the reference arm. This method is based on a phenomenon in which the increase of glucose concentration in the blood decreases the scattering </a:t>
            </a:r>
            <a:r>
              <a:rPr lang="en-US" dirty="0" smtClean="0">
                <a:solidFill>
                  <a:schemeClr val="bg1"/>
                </a:solidFill>
              </a:rPr>
              <a:t>coefficient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Increase in extracellular glucose concentration makes the refractive index increase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Decrease in overall scattering coefficient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262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</a:t>
            </a:r>
            <a:r>
              <a:rPr lang="en-US" dirty="0"/>
              <a:t>W</a:t>
            </a:r>
            <a:r>
              <a:rPr lang="en-US" dirty="0" smtClean="0"/>
              <a:t>ith Current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Photo-acoustic Spectroscopy:</a:t>
            </a:r>
          </a:p>
          <a:p>
            <a:pPr lvl="1"/>
            <a:r>
              <a:rPr lang="en-US" dirty="0" smtClean="0"/>
              <a:t>Require specific wavelength per subject therefore inefficient since the technique has to be personalized</a:t>
            </a:r>
          </a:p>
          <a:p>
            <a:r>
              <a:rPr lang="en-US" dirty="0" smtClean="0"/>
              <a:t>OCT</a:t>
            </a:r>
          </a:p>
          <a:p>
            <a:pPr lvl="1"/>
            <a:r>
              <a:rPr lang="en-US" dirty="0" smtClean="0"/>
              <a:t>Too many changing variables such as cell size, which keep the results inconsistent </a:t>
            </a:r>
          </a:p>
          <a:p>
            <a:r>
              <a:rPr lang="en-US" dirty="0" smtClean="0"/>
              <a:t>Scattering </a:t>
            </a:r>
          </a:p>
          <a:p>
            <a:pPr lvl="1"/>
            <a:r>
              <a:rPr lang="en-US" dirty="0" smtClean="0"/>
              <a:t>Has not been conducted on human experiments yet</a:t>
            </a:r>
          </a:p>
          <a:p>
            <a:pPr lvl="1"/>
            <a:r>
              <a:rPr lang="en-US" dirty="0" smtClean="0"/>
              <a:t>Other substances presented in skin could confound results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5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2068</TotalTime>
  <Words>830</Words>
  <Application>Microsoft Macintosh PowerPoint</Application>
  <PresentationFormat>Widescreen</PresentationFormat>
  <Paragraphs>130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Calibri</vt:lpstr>
      <vt:lpstr>Cambria Math</vt:lpstr>
      <vt:lpstr>Century Gothic</vt:lpstr>
      <vt:lpstr>Mangal</vt:lpstr>
      <vt:lpstr>Wingdings 3</vt:lpstr>
      <vt:lpstr>Arial</vt:lpstr>
      <vt:lpstr>Ion</vt:lpstr>
      <vt:lpstr>Non-contact Detection of Glucose Concentration – Monte Carlo Simulation </vt:lpstr>
      <vt:lpstr>Background</vt:lpstr>
      <vt:lpstr>Type I vs. Type II</vt:lpstr>
      <vt:lpstr>Current Invasive Solutions</vt:lpstr>
      <vt:lpstr>The Problem</vt:lpstr>
      <vt:lpstr>Current Solutions</vt:lpstr>
      <vt:lpstr>Photo-Acoustic Spectroscopy </vt:lpstr>
      <vt:lpstr>Optical Coherence Tomography (OCT) </vt:lpstr>
      <vt:lpstr>Problem With Current Solutions</vt:lpstr>
      <vt:lpstr>CNoga Medical Ltd – Como Glucometer </vt:lpstr>
      <vt:lpstr>Oculir</vt:lpstr>
      <vt:lpstr>Integrity Applications Ltd.</vt:lpstr>
      <vt:lpstr>Three Main Optical Methods for Detecting Glucose</vt:lpstr>
      <vt:lpstr>Polarization Effect – Speckle Based </vt:lpstr>
      <vt:lpstr>The Problem</vt:lpstr>
      <vt:lpstr>What is the Monte Carlo Simulation?</vt:lpstr>
      <vt:lpstr>Monte Carlo Simulation Optical Detection of Glucose</vt:lpstr>
      <vt:lpstr>PowerPoint Presentation</vt:lpstr>
      <vt:lpstr>The Verdet Constant and its Importance</vt:lpstr>
      <vt:lpstr> Goals and Timeline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Non-contact Detection of Glucose Concentration  </dc:title>
  <dc:creator>Robert Davis</dc:creator>
  <cp:lastModifiedBy>Robert Davis</cp:lastModifiedBy>
  <cp:revision>26</cp:revision>
  <dcterms:created xsi:type="dcterms:W3CDTF">2016-10-16T22:51:44Z</dcterms:created>
  <dcterms:modified xsi:type="dcterms:W3CDTF">2016-10-19T20:16:37Z</dcterms:modified>
</cp:coreProperties>
</file>

<file path=docProps/thumbnail.jpeg>
</file>